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2" r:id="rId5"/>
    <p:sldId id="260" r:id="rId6"/>
    <p:sldId id="263" r:id="rId7"/>
    <p:sldId id="264" r:id="rId8"/>
    <p:sldId id="261" r:id="rId9"/>
    <p:sldId id="265" r:id="rId10"/>
    <p:sldId id="266" r:id="rId11"/>
    <p:sldId id="267" r:id="rId12"/>
    <p:sldId id="268" r:id="rId1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84" d="100"/>
          <a:sy n="84" d="100"/>
        </p:scale>
        <p:origin x="2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2CAA-ED8A-004A-9BD9-CE3AB28503E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EB0D-254B-F94D-87A0-3598B5679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208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2CAA-ED8A-004A-9BD9-CE3AB28503E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EB0D-254B-F94D-87A0-3598B5679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85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2CAA-ED8A-004A-9BD9-CE3AB28503E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EB0D-254B-F94D-87A0-3598B5679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788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2CAA-ED8A-004A-9BD9-CE3AB28503E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EB0D-254B-F94D-87A0-3598B5679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47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2CAA-ED8A-004A-9BD9-CE3AB28503E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EB0D-254B-F94D-87A0-3598B5679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3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2CAA-ED8A-004A-9BD9-CE3AB28503E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EB0D-254B-F94D-87A0-3598B5679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71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2CAA-ED8A-004A-9BD9-CE3AB28503E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EB0D-254B-F94D-87A0-3598B5679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26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2CAA-ED8A-004A-9BD9-CE3AB28503E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EB0D-254B-F94D-87A0-3598B5679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28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2CAA-ED8A-004A-9BD9-CE3AB28503E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EB0D-254B-F94D-87A0-3598B5679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77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2CAA-ED8A-004A-9BD9-CE3AB28503E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EB0D-254B-F94D-87A0-3598B5679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85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2CAA-ED8A-004A-9BD9-CE3AB28503E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EB0D-254B-F94D-87A0-3598B5679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00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22CAA-ED8A-004A-9BD9-CE3AB28503EC}" type="datetimeFigureOut">
              <a:rPr kumimoji="1" lang="ja-JP" altLang="en-US" smtClean="0"/>
              <a:t>2023/11/22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FEB0D-254B-F94D-87A0-3598B5679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31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liskul.com/web3-105103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incheck.com/ja/article/513" TargetMode="External"/><Relationship Id="rId2" Type="http://schemas.openxmlformats.org/officeDocument/2006/relationships/hyperlink" Target="https://liskul.com/web3-10510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skul.com/web3-10510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liskul.com/web3-10510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skul.com/web3-105103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B6C4B6-AB3A-9404-7E8D-4A3AA4DB2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287" y="9357360"/>
            <a:ext cx="4283393" cy="384706"/>
          </a:xfrm>
        </p:spPr>
        <p:txBody>
          <a:bodyPr>
            <a:noAutofit/>
          </a:bodyPr>
          <a:lstStyle/>
          <a:p>
            <a:r>
              <a:rPr lang="ja-JP" altLang="en-US" sz="1800" b="0" i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出展：</a:t>
            </a:r>
            <a:r>
              <a:rPr lang="en" altLang="ja-JP" sz="1800" b="0" i="0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https://liskul.com/web3-105103</a:t>
            </a:r>
            <a:endParaRPr kumimoji="1" lang="ja-JP" altLang="en-US" sz="1800"/>
          </a:p>
        </p:txBody>
      </p:sp>
      <p:pic>
        <p:nvPicPr>
          <p:cNvPr id="5" name="コンテンツ プレースホルダー 4" descr="テキスト, 手紙&#10;&#10;自動的に生成された説明">
            <a:extLst>
              <a:ext uri="{FF2B5EF4-FFF2-40B4-BE49-F238E27FC236}">
                <a16:creationId xmlns:a16="http://schemas.microsoft.com/office/drawing/2014/main" id="{72043E36-1F60-6529-AE19-5B25FD5FE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2462" y="351946"/>
            <a:ext cx="5760453" cy="8209228"/>
          </a:xfrm>
        </p:spPr>
      </p:pic>
    </p:spTree>
    <p:extLst>
      <p:ext uri="{BB962C8B-B14F-4D97-AF65-F5344CB8AC3E}">
        <p14:creationId xmlns:p14="http://schemas.microsoft.com/office/powerpoint/2010/main" val="808092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3AFD4CB7-62EC-B101-7355-FBA0B544A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1" t="796" r="9435"/>
          <a:stretch/>
        </p:blipFill>
        <p:spPr>
          <a:xfrm>
            <a:off x="1097280" y="1188720"/>
            <a:ext cx="4663440" cy="854936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0ED5069-69C0-3F69-69BE-4AE315081599}"/>
              </a:ext>
            </a:extLst>
          </p:cNvPr>
          <p:cNvSpPr txBox="1"/>
          <p:nvPr/>
        </p:nvSpPr>
        <p:spPr>
          <a:xfrm>
            <a:off x="653943" y="332875"/>
            <a:ext cx="5442516" cy="584775"/>
          </a:xfrm>
          <a:prstGeom prst="rect">
            <a:avLst/>
          </a:prstGeom>
          <a:solidFill>
            <a:srgbClr val="FFF2CC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MS PGothic" panose="020B0600070205080204" pitchFamily="34" charset="-128"/>
                <a:ea typeface="MS PGothic" panose="020B0600070205080204" pitchFamily="34" charset="-128"/>
              </a:rPr>
              <a:t>Web3</a:t>
            </a:r>
            <a:r>
              <a:rPr kumimoji="1" lang="ja-JP" altLang="en-US" sz="3200">
                <a:latin typeface="MS PGothic" panose="020B0600070205080204" pitchFamily="34" charset="-128"/>
                <a:ea typeface="MS PGothic" panose="020B0600070205080204" pitchFamily="34" charset="-128"/>
              </a:rPr>
              <a:t>を牽引する人物のご紹介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00B653D-F5DF-AF5C-4A26-EEBD2D27AD09}"/>
              </a:ext>
            </a:extLst>
          </p:cNvPr>
          <p:cNvSpPr txBox="1"/>
          <p:nvPr/>
        </p:nvSpPr>
        <p:spPr>
          <a:xfrm>
            <a:off x="4353788" y="1188720"/>
            <a:ext cx="2504212" cy="584775"/>
          </a:xfrm>
          <a:prstGeom prst="rect">
            <a:avLst/>
          </a:prstGeom>
          <a:solidFill>
            <a:srgbClr val="FFF2CC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latin typeface="MS PGothic" panose="020B0600070205080204" pitchFamily="34" charset="-128"/>
                <a:ea typeface="MS PGothic" panose="020B0600070205080204" pitchFamily="34" charset="-128"/>
              </a:rPr>
              <a:t>通称　</a:t>
            </a:r>
            <a:r>
              <a:rPr kumimoji="1" lang="en-US" altLang="ja-JP" sz="3200" dirty="0">
                <a:latin typeface="MS PGothic" panose="020B0600070205080204" pitchFamily="34" charset="-128"/>
                <a:ea typeface="MS PGothic" panose="020B0600070205080204" pitchFamily="34" charset="-128"/>
              </a:rPr>
              <a:t>Joi</a:t>
            </a:r>
            <a:r>
              <a:rPr kumimoji="1" lang="ja-JP" altLang="en-US" sz="3200">
                <a:latin typeface="MS PGothic" panose="020B0600070205080204" pitchFamily="34" charset="-128"/>
                <a:ea typeface="MS PGothic" panose="020B0600070205080204" pitchFamily="34" charset="-128"/>
              </a:rPr>
              <a:t>さん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CA39EB-4752-7E45-0A8E-62C570A0F2EF}"/>
              </a:ext>
            </a:extLst>
          </p:cNvPr>
          <p:cNvSpPr txBox="1"/>
          <p:nvPr/>
        </p:nvSpPr>
        <p:spPr>
          <a:xfrm>
            <a:off x="4672671" y="5486124"/>
            <a:ext cx="1423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→現在は学長へ</a:t>
            </a:r>
          </a:p>
        </p:txBody>
      </p:sp>
    </p:spTree>
    <p:extLst>
      <p:ext uri="{BB962C8B-B14F-4D97-AF65-F5344CB8AC3E}">
        <p14:creationId xmlns:p14="http://schemas.microsoft.com/office/powerpoint/2010/main" val="3214938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B7922B4-BD83-85B5-12E7-2BA1CC4D994B}"/>
              </a:ext>
            </a:extLst>
          </p:cNvPr>
          <p:cNvSpPr txBox="1"/>
          <p:nvPr/>
        </p:nvSpPr>
        <p:spPr>
          <a:xfrm>
            <a:off x="873794" y="639236"/>
            <a:ext cx="5588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C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Joi</a:t>
            </a:r>
            <a:r>
              <a:rPr kumimoji="1" lang="ja-JP" altLang="en-US" sz="2400">
                <a:solidFill>
                  <a:srgbClr val="C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さんがメディア等で</a:t>
            </a:r>
            <a:r>
              <a:rPr kumimoji="1" lang="en-US" altLang="ja-JP" sz="2400" dirty="0">
                <a:solidFill>
                  <a:srgbClr val="C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web3</a:t>
            </a:r>
            <a:r>
              <a:rPr kumimoji="1" lang="ja-JP" altLang="en-US" sz="2400">
                <a:solidFill>
                  <a:srgbClr val="C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について</a:t>
            </a:r>
            <a:endParaRPr kumimoji="1" lang="en-US" altLang="ja-JP" sz="2400" dirty="0">
              <a:solidFill>
                <a:srgbClr val="C0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kumimoji="1" lang="ja-JP" altLang="en-US" sz="2400">
                <a:solidFill>
                  <a:srgbClr val="C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解説しているのを見て、この技術を</a:t>
            </a:r>
            <a:endParaRPr kumimoji="1" lang="en-US" altLang="ja-JP" sz="2400" dirty="0">
              <a:solidFill>
                <a:srgbClr val="C0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kumimoji="1" lang="ja-JP" altLang="en-US" sz="2400">
                <a:solidFill>
                  <a:srgbClr val="C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使って、備前焼の伝統を継承していく</a:t>
            </a:r>
            <a:endParaRPr kumimoji="1" lang="en-US" altLang="ja-JP" sz="2400" dirty="0">
              <a:solidFill>
                <a:srgbClr val="C0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kumimoji="1" lang="ja-JP" altLang="en-US" sz="2400">
                <a:solidFill>
                  <a:srgbClr val="C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ためのコミュニティ作りが出来ない</a:t>
            </a:r>
            <a:endParaRPr kumimoji="1" lang="en-US" altLang="ja-JP" sz="2400" dirty="0">
              <a:solidFill>
                <a:srgbClr val="C0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kumimoji="1" lang="ja-JP" altLang="en-US" sz="2400">
                <a:solidFill>
                  <a:srgbClr val="C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だろうかと考えました。</a:t>
            </a:r>
            <a:endParaRPr kumimoji="1" lang="en-US" altLang="ja-JP" sz="2400" dirty="0">
              <a:solidFill>
                <a:srgbClr val="C0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729D086-909A-828D-039D-B7C3ED79F7B4}"/>
              </a:ext>
            </a:extLst>
          </p:cNvPr>
          <p:cNvSpPr txBox="1"/>
          <p:nvPr/>
        </p:nvSpPr>
        <p:spPr>
          <a:xfrm>
            <a:off x="629930" y="4091374"/>
            <a:ext cx="264687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陶芸家・作家さん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C3153DA-BE5A-9334-3D3F-403E2A841CEC}"/>
              </a:ext>
            </a:extLst>
          </p:cNvPr>
          <p:cNvSpPr txBox="1"/>
          <p:nvPr/>
        </p:nvSpPr>
        <p:spPr>
          <a:xfrm>
            <a:off x="4059587" y="4091374"/>
            <a:ext cx="233910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購入者・ファン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D7924D-8218-5074-2F10-390862C16542}"/>
              </a:ext>
            </a:extLst>
          </p:cNvPr>
          <p:cNvSpPr txBox="1"/>
          <p:nvPr/>
        </p:nvSpPr>
        <p:spPr>
          <a:xfrm>
            <a:off x="1420277" y="5960986"/>
            <a:ext cx="401744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伝統継承を応援したい人たち</a:t>
            </a:r>
            <a:endParaRPr kumimoji="1" lang="en-US" altLang="ja-JP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　それぞれの得意分野で活躍</a:t>
            </a:r>
            <a:endParaRPr kumimoji="1" lang="en-US" altLang="ja-JP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4" name="曲折矢印 13">
            <a:extLst>
              <a:ext uri="{FF2B5EF4-FFF2-40B4-BE49-F238E27FC236}">
                <a16:creationId xmlns:a16="http://schemas.microsoft.com/office/drawing/2014/main" id="{DA5D9C2F-4438-FD78-9626-475332A90ED5}"/>
              </a:ext>
            </a:extLst>
          </p:cNvPr>
          <p:cNvSpPr/>
          <p:nvPr/>
        </p:nvSpPr>
        <p:spPr>
          <a:xfrm rot="2722089">
            <a:off x="3136123" y="3225075"/>
            <a:ext cx="1064151" cy="1059956"/>
          </a:xfrm>
          <a:prstGeom prst="ben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曲折矢印 14">
            <a:extLst>
              <a:ext uri="{FF2B5EF4-FFF2-40B4-BE49-F238E27FC236}">
                <a16:creationId xmlns:a16="http://schemas.microsoft.com/office/drawing/2014/main" id="{24D6D067-2820-5950-AC1B-E87139B49200}"/>
              </a:ext>
            </a:extLst>
          </p:cNvPr>
          <p:cNvSpPr/>
          <p:nvPr/>
        </p:nvSpPr>
        <p:spPr>
          <a:xfrm rot="8809414">
            <a:off x="4622439" y="4822984"/>
            <a:ext cx="1064151" cy="1059956"/>
          </a:xfrm>
          <a:prstGeom prst="ben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曲折矢印 15">
            <a:extLst>
              <a:ext uri="{FF2B5EF4-FFF2-40B4-BE49-F238E27FC236}">
                <a16:creationId xmlns:a16="http://schemas.microsoft.com/office/drawing/2014/main" id="{5D484504-D0A6-4FCD-4E84-32FDE688E60E}"/>
              </a:ext>
            </a:extLst>
          </p:cNvPr>
          <p:cNvSpPr/>
          <p:nvPr/>
        </p:nvSpPr>
        <p:spPr>
          <a:xfrm rot="18125286">
            <a:off x="1906767" y="4741103"/>
            <a:ext cx="1064151" cy="1059956"/>
          </a:xfrm>
          <a:prstGeom prst="ben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176721B-90BB-2017-D353-F53687DAFE83}"/>
              </a:ext>
            </a:extLst>
          </p:cNvPr>
          <p:cNvSpPr txBox="1"/>
          <p:nvPr/>
        </p:nvSpPr>
        <p:spPr>
          <a:xfrm>
            <a:off x="616371" y="7346181"/>
            <a:ext cx="64558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>
                <a:solidFill>
                  <a:srgbClr val="C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それぞれにインセンティブがあり、</a:t>
            </a:r>
            <a:endParaRPr kumimoji="1" lang="en-US" altLang="ja-JP" sz="2800" dirty="0">
              <a:solidFill>
                <a:srgbClr val="C0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kumimoji="1" lang="ja-JP" altLang="en-US" sz="2800">
                <a:solidFill>
                  <a:srgbClr val="C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自立分散的に回っていく</a:t>
            </a:r>
            <a:endParaRPr kumimoji="1" lang="en-US" altLang="ja-JP" sz="2800" dirty="0">
              <a:solidFill>
                <a:srgbClr val="C0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kumimoji="1" lang="ja-JP" altLang="en-US" sz="2800">
                <a:solidFill>
                  <a:srgbClr val="C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備前焼振興のための</a:t>
            </a:r>
            <a:endParaRPr kumimoji="1" lang="en-US" altLang="ja-JP" sz="2800" dirty="0">
              <a:solidFill>
                <a:srgbClr val="C0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kumimoji="1" lang="ja-JP" altLang="en-US" sz="2800">
                <a:solidFill>
                  <a:srgbClr val="C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コミュニティ作りが私達の目標です</a:t>
            </a:r>
            <a:endParaRPr kumimoji="1" lang="en-US" altLang="ja-JP" sz="2800" dirty="0">
              <a:solidFill>
                <a:srgbClr val="C0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8151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0ED5069-69C0-3F69-69BE-4AE315081599}"/>
              </a:ext>
            </a:extLst>
          </p:cNvPr>
          <p:cNvSpPr txBox="1"/>
          <p:nvPr/>
        </p:nvSpPr>
        <p:spPr>
          <a:xfrm>
            <a:off x="375919" y="409075"/>
            <a:ext cx="6106159" cy="584775"/>
          </a:xfrm>
          <a:prstGeom prst="rect">
            <a:avLst/>
          </a:prstGeom>
          <a:solidFill>
            <a:srgbClr val="FFF2CC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MS PGothic" panose="020B0600070205080204" pitchFamily="34" charset="-128"/>
                <a:ea typeface="MS PGothic" panose="020B0600070205080204" pitchFamily="34" charset="-128"/>
              </a:rPr>
              <a:t>Joi</a:t>
            </a:r>
            <a:r>
              <a:rPr kumimoji="1" lang="ja-JP" altLang="en-US" sz="3200">
                <a:latin typeface="MS PGothic" panose="020B0600070205080204" pitchFamily="34" charset="-128"/>
                <a:ea typeface="MS PGothic" panose="020B0600070205080204" pitchFamily="34" charset="-128"/>
              </a:rPr>
              <a:t>さんの作った</a:t>
            </a:r>
            <a:r>
              <a:rPr kumimoji="1" lang="en-US" altLang="ja-JP" sz="3200" dirty="0">
                <a:latin typeface="MS PGothic" panose="020B0600070205080204" pitchFamily="34" charset="-128"/>
                <a:ea typeface="MS PGothic" panose="020B0600070205080204" pitchFamily="34" charset="-128"/>
              </a:rPr>
              <a:t>DAO</a:t>
            </a:r>
            <a:r>
              <a:rPr kumimoji="1" lang="ja-JP" altLang="en-US" sz="3200">
                <a:latin typeface="MS PGothic" panose="020B0600070205080204" pitchFamily="34" charset="-128"/>
                <a:ea typeface="MS PGothic" panose="020B0600070205080204" pitchFamily="34" charset="-128"/>
              </a:rPr>
              <a:t>的コミュニティ</a:t>
            </a:r>
          </a:p>
        </p:txBody>
      </p:sp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9E2771F5-EB42-C7F9-398D-40A8035A2F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4" b="39749"/>
          <a:stretch/>
        </p:blipFill>
        <p:spPr>
          <a:xfrm>
            <a:off x="180647" y="1242000"/>
            <a:ext cx="6496705" cy="324612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B7922B4-BD83-85B5-12E7-2BA1CC4D994B}"/>
              </a:ext>
            </a:extLst>
          </p:cNvPr>
          <p:cNvSpPr txBox="1"/>
          <p:nvPr/>
        </p:nvSpPr>
        <p:spPr>
          <a:xfrm>
            <a:off x="609599" y="4800955"/>
            <a:ext cx="30099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>
                <a:solidFill>
                  <a:srgbClr val="C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私達は</a:t>
            </a:r>
            <a:endParaRPr kumimoji="1" lang="en-US" altLang="ja-JP" sz="2000" dirty="0">
              <a:solidFill>
                <a:srgbClr val="C0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kumimoji="1" lang="ja-JP" altLang="en-US" sz="2000">
                <a:solidFill>
                  <a:srgbClr val="C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このコミュニティに</a:t>
            </a:r>
            <a:endParaRPr kumimoji="1" lang="en-US" altLang="ja-JP" sz="2000" dirty="0">
              <a:solidFill>
                <a:srgbClr val="C0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kumimoji="1" lang="ja-JP" altLang="en-US" sz="2000">
                <a:solidFill>
                  <a:srgbClr val="C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入れていただき、</a:t>
            </a:r>
            <a:endParaRPr kumimoji="1" lang="en-US" altLang="ja-JP" sz="2000" dirty="0">
              <a:solidFill>
                <a:srgbClr val="C0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kumimoji="1" lang="ja-JP" altLang="en-US" sz="2000">
                <a:solidFill>
                  <a:srgbClr val="C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備前焼を振興するための</a:t>
            </a:r>
            <a:r>
              <a:rPr kumimoji="1" lang="en-US" altLang="ja-JP" sz="2000" dirty="0">
                <a:solidFill>
                  <a:srgbClr val="C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web3</a:t>
            </a:r>
            <a:r>
              <a:rPr kumimoji="1" lang="ja-JP" altLang="en-US" sz="2000">
                <a:solidFill>
                  <a:srgbClr val="C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技術について、</a:t>
            </a:r>
            <a:endParaRPr kumimoji="1" lang="en-US" altLang="ja-JP" sz="2000" dirty="0">
              <a:solidFill>
                <a:srgbClr val="C0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kumimoji="1" lang="ja-JP" altLang="en-US" sz="2000">
                <a:solidFill>
                  <a:srgbClr val="C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皆さんにお知恵をご相談しながら進めています。</a:t>
            </a:r>
            <a:endParaRPr kumimoji="1" lang="en-US" altLang="ja-JP" sz="2000" dirty="0">
              <a:solidFill>
                <a:srgbClr val="C0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8" name="図 7" descr="テキスト&#10;&#10;自動的に生成された説明">
            <a:extLst>
              <a:ext uri="{FF2B5EF4-FFF2-40B4-BE49-F238E27FC236}">
                <a16:creationId xmlns:a16="http://schemas.microsoft.com/office/drawing/2014/main" id="{50567281-C4B6-01EC-E2AF-0A5620ADD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452" y="4349890"/>
            <a:ext cx="2628900" cy="5334000"/>
          </a:xfrm>
          <a:prstGeom prst="rect">
            <a:avLst/>
          </a:prstGeom>
        </p:spPr>
      </p:pic>
      <p:pic>
        <p:nvPicPr>
          <p:cNvPr id="10" name="図 9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073DD77-D119-705C-55FA-E6089A3324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47" r="17778" b="8594"/>
          <a:stretch/>
        </p:blipFill>
        <p:spPr>
          <a:xfrm>
            <a:off x="180647" y="7360559"/>
            <a:ext cx="3795064" cy="23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78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7CD0E740-0226-9A8B-E15E-DDC49C590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088" y="0"/>
            <a:ext cx="5429824" cy="5674072"/>
          </a:xfrm>
        </p:spPr>
      </p:pic>
      <p:pic>
        <p:nvPicPr>
          <p:cNvPr id="9" name="図 8" descr="テキスト, 手紙&#10;&#10;自動的に生成された説明">
            <a:extLst>
              <a:ext uri="{FF2B5EF4-FFF2-40B4-BE49-F238E27FC236}">
                <a16:creationId xmlns:a16="http://schemas.microsoft.com/office/drawing/2014/main" id="{20BD1141-2A67-CA8A-1459-9384E1AFC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88" y="5957637"/>
            <a:ext cx="5224863" cy="356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5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テキスト&#10;&#10;自動的に生成された説明">
            <a:extLst>
              <a:ext uri="{FF2B5EF4-FFF2-40B4-BE49-F238E27FC236}">
                <a16:creationId xmlns:a16="http://schemas.microsoft.com/office/drawing/2014/main" id="{3414B602-F7E2-ECF7-BF8E-AEDBD5A55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8060"/>
          <a:stretch/>
        </p:blipFill>
        <p:spPr>
          <a:xfrm>
            <a:off x="700223" y="418624"/>
            <a:ext cx="5457554" cy="1623536"/>
          </a:xfrm>
        </p:spPr>
      </p:pic>
      <p:pic>
        <p:nvPicPr>
          <p:cNvPr id="11" name="図 10" descr="テキスト, 手紙&#10;&#10;自動的に生成された説明">
            <a:extLst>
              <a:ext uri="{FF2B5EF4-FFF2-40B4-BE49-F238E27FC236}">
                <a16:creationId xmlns:a16="http://schemas.microsoft.com/office/drawing/2014/main" id="{43661DFE-DB74-CBF6-FB9D-7C920BF4A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33" y="4020736"/>
            <a:ext cx="5259644" cy="5153744"/>
          </a:xfrm>
          <a:prstGeom prst="rect">
            <a:avLst/>
          </a:prstGeom>
        </p:spPr>
      </p:pic>
      <p:pic>
        <p:nvPicPr>
          <p:cNvPr id="12" name="コンテンツ プレースホルダー 4" descr="テキスト&#10;&#10;自動的に生成された説明">
            <a:extLst>
              <a:ext uri="{FF2B5EF4-FFF2-40B4-BE49-F238E27FC236}">
                <a16:creationId xmlns:a16="http://schemas.microsoft.com/office/drawing/2014/main" id="{28DD525F-215D-678E-106E-86A4534FF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422"/>
          <a:stretch/>
        </p:blipFill>
        <p:spPr>
          <a:xfrm>
            <a:off x="852623" y="2042160"/>
            <a:ext cx="5457554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7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1F551D-6E0A-5033-37BD-BFC53B0C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49" y="1493520"/>
            <a:ext cx="5986701" cy="9906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/>
          <a:p>
            <a:pPr algn="ctr"/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web3 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に関連する技術</a:t>
            </a:r>
            <a:endParaRPr kumimoji="1" lang="ja-JP" altLang="en-US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2F5DB4-46D0-911E-2F55-BB41AD028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7854" y="3550746"/>
            <a:ext cx="5215652" cy="5379894"/>
          </a:xfrm>
        </p:spPr>
        <p:txBody>
          <a:bodyPr>
            <a:normAutofit/>
          </a:bodyPr>
          <a:lstStyle/>
          <a:p>
            <a:r>
              <a:rPr lang="en-US" altLang="ja-JP" sz="4400" dirty="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①</a:t>
            </a:r>
            <a:r>
              <a:rPr lang="ja-JP" altLang="en-US" sz="440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ブロックチェーン</a:t>
            </a:r>
            <a:endParaRPr lang="en-US" altLang="ja-JP" sz="4400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  <a:p>
            <a:endParaRPr lang="en-US" altLang="ja-JP" sz="4400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  <a:p>
            <a:r>
              <a:rPr lang="ja-JP" altLang="en-US" sz="440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②</a:t>
            </a:r>
            <a:r>
              <a:rPr lang="en-US" altLang="ja-JP" sz="4400" dirty="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DAO</a:t>
            </a:r>
          </a:p>
          <a:p>
            <a:endParaRPr lang="en-US" altLang="ja-JP" sz="4400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  <a:p>
            <a:r>
              <a:rPr lang="ja-JP" altLang="en-US" sz="440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③</a:t>
            </a:r>
            <a:r>
              <a:rPr lang="en-US" altLang="ja-JP" sz="4400" dirty="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NFT</a:t>
            </a:r>
          </a:p>
          <a:p>
            <a:endParaRPr kumimoji="1" lang="en-US" altLang="ja-JP" sz="4400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8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B1E0470-29D2-23FC-5AA3-84341F0A8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59" y="914545"/>
            <a:ext cx="6436082" cy="7319010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BF1C0A9-8725-5EF1-2AEC-68AADF75849D}"/>
              </a:ext>
            </a:extLst>
          </p:cNvPr>
          <p:cNvGrpSpPr/>
          <p:nvPr/>
        </p:nvGrpSpPr>
        <p:grpSpPr>
          <a:xfrm>
            <a:off x="1657349" y="-331678"/>
            <a:ext cx="4396741" cy="1246223"/>
            <a:chOff x="1325880" y="-331678"/>
            <a:chExt cx="4396741" cy="1246223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8A7FD40-C6B6-AA41-20BF-CEE095DB19A8}"/>
                </a:ext>
              </a:extLst>
            </p:cNvPr>
            <p:cNvSpPr txBox="1"/>
            <p:nvPr/>
          </p:nvSpPr>
          <p:spPr>
            <a:xfrm>
              <a:off x="2026921" y="212699"/>
              <a:ext cx="36957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2400">
                  <a:latin typeface="Hiragino Kaku Gothic StdN W8" panose="020B0800000000000000" pitchFamily="34" charset="-128"/>
                  <a:ea typeface="Hiragino Kaku Gothic StdN W8" panose="020B0800000000000000" pitchFamily="34" charset="-128"/>
                </a:rPr>
                <a:t>ブロックチェーン</a:t>
              </a:r>
              <a:endParaRPr lang="en-US" altLang="ja-JP" sz="2400" dirty="0">
                <a:latin typeface="Hiragino Kaku Gothic StdN W8" panose="020B0800000000000000" pitchFamily="34" charset="-128"/>
                <a:ea typeface="Hiragino Kaku Gothic StdN W8" panose="020B0800000000000000" pitchFamily="34" charset="-128"/>
              </a:endParaRPr>
            </a:p>
          </p:txBody>
        </p:sp>
        <p:pic>
          <p:nvPicPr>
            <p:cNvPr id="12" name="図 11" descr="テキスト&#10;&#10;自動的に生成された説明">
              <a:extLst>
                <a:ext uri="{FF2B5EF4-FFF2-40B4-BE49-F238E27FC236}">
                  <a16:creationId xmlns:a16="http://schemas.microsoft.com/office/drawing/2014/main" id="{FDD2434F-BA46-070C-A9B0-4CC187BFD4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61" t="-4056" r="89120" b="87456"/>
            <a:stretch/>
          </p:blipFill>
          <p:spPr>
            <a:xfrm>
              <a:off x="1325880" y="-331678"/>
              <a:ext cx="701041" cy="1246223"/>
            </a:xfrm>
            <a:prstGeom prst="rect">
              <a:avLst/>
            </a:prstGeom>
          </p:spPr>
        </p:pic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3D9B48E-EBC1-0C9D-260E-DF682AE0DB91}"/>
              </a:ext>
            </a:extLst>
          </p:cNvPr>
          <p:cNvSpPr txBox="1"/>
          <p:nvPr/>
        </p:nvSpPr>
        <p:spPr>
          <a:xfrm>
            <a:off x="1325880" y="8575956"/>
            <a:ext cx="505968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solidFill>
                  <a:srgbClr val="C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インセンティブとなる報酬があるから、</a:t>
            </a:r>
            <a:endParaRPr kumimoji="1" lang="en-US" altLang="ja-JP" sz="2400" dirty="0">
              <a:solidFill>
                <a:srgbClr val="C0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2400">
                <a:solidFill>
                  <a:srgbClr val="C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中央集権でなくともずっと続いていく</a:t>
            </a:r>
          </a:p>
        </p:txBody>
      </p:sp>
      <p:sp>
        <p:nvSpPr>
          <p:cNvPr id="17" name="下矢印 16">
            <a:extLst>
              <a:ext uri="{FF2B5EF4-FFF2-40B4-BE49-F238E27FC236}">
                <a16:creationId xmlns:a16="http://schemas.microsoft.com/office/drawing/2014/main" id="{7C95DD05-59F6-B340-A40D-AD3001555015}"/>
              </a:ext>
            </a:extLst>
          </p:cNvPr>
          <p:cNvSpPr/>
          <p:nvPr/>
        </p:nvSpPr>
        <p:spPr>
          <a:xfrm>
            <a:off x="4572000" y="6228700"/>
            <a:ext cx="853440" cy="2347256"/>
          </a:xfrm>
          <a:prstGeom prst="downArrow">
            <a:avLst/>
          </a:prstGeom>
          <a:solidFill>
            <a:srgbClr val="FFF2CC">
              <a:alpha val="41176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973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B6C4B6-AB3A-9404-7E8D-4A3AA4DB2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921" y="9357360"/>
            <a:ext cx="4632960" cy="384706"/>
          </a:xfrm>
        </p:spPr>
        <p:txBody>
          <a:bodyPr>
            <a:noAutofit/>
          </a:bodyPr>
          <a:lstStyle/>
          <a:p>
            <a:r>
              <a:rPr lang="ja-JP" altLang="en-US" sz="1800" b="0" i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出展：</a:t>
            </a:r>
            <a:r>
              <a:rPr lang="en" altLang="ja-JP" sz="1800" b="0" i="0" dirty="0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https://coincheck.com/ja/article/513</a:t>
            </a:r>
            <a:endParaRPr kumimoji="1" lang="ja-JP" altLang="en-US" sz="1800"/>
          </a:p>
        </p:txBody>
      </p:sp>
      <p:pic>
        <p:nvPicPr>
          <p:cNvPr id="4" name="図 3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D5E9D032-46C5-DCE9-74C2-84A8C8CFB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93" y="316334"/>
            <a:ext cx="6179614" cy="840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72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F2DA5549-8725-87E6-F589-1481B824AD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1" t="-20654" r="-1961" b="87456"/>
          <a:stretch/>
        </p:blipFill>
        <p:spPr>
          <a:xfrm>
            <a:off x="816569" y="-699169"/>
            <a:ext cx="5224862" cy="1746317"/>
          </a:xfrm>
          <a:prstGeom prst="rect">
            <a:avLst/>
          </a:prstGeom>
        </p:spPr>
      </p:pic>
      <p:pic>
        <p:nvPicPr>
          <p:cNvPr id="8" name="図 7" descr="テキスト, 手紙&#10;&#10;自動的に生成された説明">
            <a:extLst>
              <a:ext uri="{FF2B5EF4-FFF2-40B4-BE49-F238E27FC236}">
                <a16:creationId xmlns:a16="http://schemas.microsoft.com/office/drawing/2014/main" id="{05BD8CEA-AEAF-B3D6-9F7D-53573E113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32" y="1362710"/>
            <a:ext cx="5674736" cy="630301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AA5475-8D4A-809F-6A62-C5FA82180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287" y="9357360"/>
            <a:ext cx="4283393" cy="384706"/>
          </a:xfrm>
        </p:spPr>
        <p:txBody>
          <a:bodyPr>
            <a:noAutofit/>
          </a:bodyPr>
          <a:lstStyle/>
          <a:p>
            <a:r>
              <a:rPr lang="ja-JP" altLang="en-US" sz="1800" b="0" i="0"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出展：</a:t>
            </a:r>
            <a:r>
              <a:rPr lang="en" altLang="ja-JP" sz="1800" b="0" i="0" dirty="0"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https://liskul.com/web3-105103</a:t>
            </a:r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12789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F2DA5549-8725-87E6-F589-1481B824AD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75" t="-920" r="-1961" b="89980"/>
          <a:stretch/>
        </p:blipFill>
        <p:spPr>
          <a:xfrm>
            <a:off x="1798319" y="-69710"/>
            <a:ext cx="4837471" cy="575502"/>
          </a:xfrm>
          <a:prstGeom prst="rect">
            <a:avLst/>
          </a:prstGeom>
        </p:spPr>
      </p:pic>
      <p:pic>
        <p:nvPicPr>
          <p:cNvPr id="11" name="図 10" descr="ダイアグラム&#10;&#10;自動的に生成された説明">
            <a:extLst>
              <a:ext uri="{FF2B5EF4-FFF2-40B4-BE49-F238E27FC236}">
                <a16:creationId xmlns:a16="http://schemas.microsoft.com/office/drawing/2014/main" id="{583CC86B-9045-F83B-5DD7-37842D6174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4" t="24542" r="49396" b="16244"/>
          <a:stretch/>
        </p:blipFill>
        <p:spPr>
          <a:xfrm>
            <a:off x="400663" y="1427153"/>
            <a:ext cx="5845996" cy="4493861"/>
          </a:xfrm>
          <a:prstGeom prst="rect">
            <a:avLst/>
          </a:prstGeom>
        </p:spPr>
      </p:pic>
      <p:pic>
        <p:nvPicPr>
          <p:cNvPr id="13" name="図 12" descr="ダイアグラム&#10;&#10;自動的に生成された説明">
            <a:extLst>
              <a:ext uri="{FF2B5EF4-FFF2-40B4-BE49-F238E27FC236}">
                <a16:creationId xmlns:a16="http://schemas.microsoft.com/office/drawing/2014/main" id="{1BFCEDFB-78FB-F1CE-829C-909A0D3020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20" t="15176" r="17816" b="74868"/>
          <a:stretch/>
        </p:blipFill>
        <p:spPr>
          <a:xfrm>
            <a:off x="-205743" y="698743"/>
            <a:ext cx="7269481" cy="64845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011F9E6B-46EB-8753-9A58-E2FB423B6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63" y="9026266"/>
            <a:ext cx="6056671" cy="648452"/>
          </a:xfrm>
        </p:spPr>
        <p:txBody>
          <a:bodyPr>
            <a:noAutofit/>
          </a:bodyPr>
          <a:lstStyle/>
          <a:p>
            <a:r>
              <a:rPr lang="ja-JP" altLang="en-US" sz="1600" b="0" i="0" u="sng"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出展：</a:t>
            </a:r>
            <a:r>
              <a:rPr lang="en" altLang="ja-JP" sz="1600" b="0" i="0" u="sng" dirty="0">
                <a:effectLst/>
                <a:latin typeface="Arial" panose="020B0604020202020204" pitchFamily="34" charset="0"/>
              </a:rPr>
              <a:t>https://</a:t>
            </a:r>
            <a:r>
              <a:rPr lang="en" altLang="ja-JP" sz="1600" b="0" i="0" u="sng" dirty="0" err="1">
                <a:effectLst/>
                <a:latin typeface="Arial" panose="020B0604020202020204" pitchFamily="34" charset="0"/>
              </a:rPr>
              <a:t>www.neweconomy.jp</a:t>
            </a:r>
            <a:r>
              <a:rPr lang="en" altLang="ja-JP" sz="1600" b="0" i="0" u="sng" dirty="0">
                <a:effectLst/>
                <a:latin typeface="Arial" panose="020B0604020202020204" pitchFamily="34" charset="0"/>
              </a:rPr>
              <a:t>/features/</a:t>
            </a:r>
            <a:r>
              <a:rPr lang="en" altLang="ja-JP" sz="1600" b="0" i="0" u="sng" dirty="0" err="1">
                <a:effectLst/>
                <a:latin typeface="Arial" panose="020B0604020202020204" pitchFamily="34" charset="0"/>
              </a:rPr>
              <a:t>zerokara</a:t>
            </a:r>
            <a:r>
              <a:rPr lang="en" altLang="ja-JP" sz="1600" b="0" i="0" u="sng" dirty="0">
                <a:effectLst/>
                <a:latin typeface="Arial" panose="020B0604020202020204" pitchFamily="34" charset="0"/>
              </a:rPr>
              <a:t>/25615/amp</a:t>
            </a:r>
            <a:endParaRPr kumimoji="1" lang="ja-JP" altLang="en-US" sz="1600" u="sng"/>
          </a:p>
        </p:txBody>
      </p:sp>
      <p:pic>
        <p:nvPicPr>
          <p:cNvPr id="15" name="図 14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6E15EAE4-8A5D-95F1-1314-C4A564CB4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95" y="5923463"/>
            <a:ext cx="5789920" cy="310280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E5E64C6-1CE9-A046-0008-2402155300EC}"/>
              </a:ext>
            </a:extLst>
          </p:cNvPr>
          <p:cNvSpPr txBox="1"/>
          <p:nvPr/>
        </p:nvSpPr>
        <p:spPr>
          <a:xfrm>
            <a:off x="714395" y="5918566"/>
            <a:ext cx="1857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>
                <a:solidFill>
                  <a:srgbClr val="C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重要な事は・・・</a:t>
            </a:r>
          </a:p>
        </p:txBody>
      </p:sp>
    </p:spTree>
    <p:extLst>
      <p:ext uri="{BB962C8B-B14F-4D97-AF65-F5344CB8AC3E}">
        <p14:creationId xmlns:p14="http://schemas.microsoft.com/office/powerpoint/2010/main" val="1679765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05B78EB9-46FC-A842-546A-87EA3E895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5" y="487680"/>
            <a:ext cx="6249737" cy="8382000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EF2F07C6-8EE6-4D06-9394-5F951FCB02AC}"/>
              </a:ext>
            </a:extLst>
          </p:cNvPr>
          <p:cNvSpPr txBox="1">
            <a:spLocks/>
          </p:cNvSpPr>
          <p:nvPr/>
        </p:nvSpPr>
        <p:spPr>
          <a:xfrm>
            <a:off x="2574607" y="9430310"/>
            <a:ext cx="4283393" cy="384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出展：</a:t>
            </a:r>
            <a:r>
              <a:rPr lang="en" altLang="ja-JP" sz="1800"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https://liskul.com/web3-105103</a:t>
            </a:r>
            <a:endParaRPr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3675865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232</TotalTime>
  <Words>222</Words>
  <Application>Microsoft Macintosh PowerPoint</Application>
  <PresentationFormat>A4 210 x 297 mm</PresentationFormat>
  <Paragraphs>37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Hiragino Kaku Gothic StdN W8</vt:lpstr>
      <vt:lpstr>MS PGothic</vt:lpstr>
      <vt:lpstr>MS Gothic</vt:lpstr>
      <vt:lpstr>Arial</vt:lpstr>
      <vt:lpstr>Calibri</vt:lpstr>
      <vt:lpstr>Calibri Light</vt:lpstr>
      <vt:lpstr>Office テーマ</vt:lpstr>
      <vt:lpstr>出展：https://liskul.com/web3-105103</vt:lpstr>
      <vt:lpstr>PowerPoint プレゼンテーション</vt:lpstr>
      <vt:lpstr>PowerPoint プレゼンテーション</vt:lpstr>
      <vt:lpstr>web3 に関連する技術</vt:lpstr>
      <vt:lpstr>PowerPoint プレゼンテーション</vt:lpstr>
      <vt:lpstr>出展：https://coincheck.com/ja/article/513</vt:lpstr>
      <vt:lpstr>出展：https://liskul.com/web3-105103</vt:lpstr>
      <vt:lpstr>出展：https://www.neweconomy.jp/features/zerokara/25615/amp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kawashima</dc:creator>
  <cp:lastModifiedBy>kawashima</cp:lastModifiedBy>
  <cp:revision>14</cp:revision>
  <dcterms:created xsi:type="dcterms:W3CDTF">2023-11-20T03:05:35Z</dcterms:created>
  <dcterms:modified xsi:type="dcterms:W3CDTF">2023-11-22T03:57:06Z</dcterms:modified>
</cp:coreProperties>
</file>